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Fira Sans Extra Condensed Medium"/>
      <p:regular r:id="rId25"/>
      <p:bold r:id="rId26"/>
      <p:italic r:id="rId27"/>
      <p:boldItalic r:id="rId28"/>
    </p:embeddedFont>
    <p:embeddedFont>
      <p:font typeface="Roboto Condensed"/>
      <p:regular r:id="rId29"/>
      <p:bold r:id="rId30"/>
      <p:italic r:id="rId31"/>
      <p:boldItalic r:id="rId32"/>
    </p:embeddedFont>
    <p:embeddedFont>
      <p:font typeface="Squada One"/>
      <p:regular r:id="rId33"/>
    </p:embeddedFont>
    <p:embeddedFont>
      <p:font typeface="Roboto Condensed Light"/>
      <p:regular r:id="rId34"/>
      <p:bold r:id="rId35"/>
      <p:italic r:id="rId36"/>
      <p:boldItalic r:id="rId37"/>
    </p:embeddedFont>
    <p:embeddedFont>
      <p:font typeface="Exo 2"/>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Exo2-italic.fntdata"/><Relationship Id="rId20" Type="http://schemas.openxmlformats.org/officeDocument/2006/relationships/slide" Target="slides/slide16.xml"/><Relationship Id="rId41" Type="http://schemas.openxmlformats.org/officeDocument/2006/relationships/font" Target="fonts/Exo2-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fntdata"/><Relationship Id="rId25" Type="http://schemas.openxmlformats.org/officeDocument/2006/relationships/font" Target="fonts/FiraSansExtraCondensedMedium-regular.fntdata"/><Relationship Id="rId28" Type="http://schemas.openxmlformats.org/officeDocument/2006/relationships/font" Target="fonts/FiraSansExtraCondensedMedium-boldItalic.fntdata"/><Relationship Id="rId27" Type="http://schemas.openxmlformats.org/officeDocument/2006/relationships/font" Target="fonts/FiraSansExtraCondensed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7.xml"/><Relationship Id="rId33" Type="http://schemas.openxmlformats.org/officeDocument/2006/relationships/font" Target="fonts/SquadaOne-regular.fntdata"/><Relationship Id="rId10" Type="http://schemas.openxmlformats.org/officeDocument/2006/relationships/slide" Target="slides/slide6.xml"/><Relationship Id="rId32" Type="http://schemas.openxmlformats.org/officeDocument/2006/relationships/font" Target="fonts/RobotoCondensed-boldItalic.fntdata"/><Relationship Id="rId13" Type="http://schemas.openxmlformats.org/officeDocument/2006/relationships/slide" Target="slides/slide9.xml"/><Relationship Id="rId35" Type="http://schemas.openxmlformats.org/officeDocument/2006/relationships/font" Target="fonts/RobotoCondensedLight-bold.fntdata"/><Relationship Id="rId12" Type="http://schemas.openxmlformats.org/officeDocument/2006/relationships/slide" Target="slides/slide8.xml"/><Relationship Id="rId34" Type="http://schemas.openxmlformats.org/officeDocument/2006/relationships/font" Target="fonts/RobotoCondensedLight-regular.fntdata"/><Relationship Id="rId15" Type="http://schemas.openxmlformats.org/officeDocument/2006/relationships/slide" Target="slides/slide11.xml"/><Relationship Id="rId37" Type="http://schemas.openxmlformats.org/officeDocument/2006/relationships/font" Target="fonts/RobotoCondensedLight-boldItalic.fntdata"/><Relationship Id="rId14" Type="http://schemas.openxmlformats.org/officeDocument/2006/relationships/slide" Target="slides/slide10.xml"/><Relationship Id="rId36" Type="http://schemas.openxmlformats.org/officeDocument/2006/relationships/font" Target="fonts/RobotoCondensedLight-italic.fntdata"/><Relationship Id="rId17" Type="http://schemas.openxmlformats.org/officeDocument/2006/relationships/slide" Target="slides/slide13.xml"/><Relationship Id="rId39" Type="http://schemas.openxmlformats.org/officeDocument/2006/relationships/font" Target="fonts/Exo2-bold.fntdata"/><Relationship Id="rId16" Type="http://schemas.openxmlformats.org/officeDocument/2006/relationships/slide" Target="slides/slide12.xml"/><Relationship Id="rId38" Type="http://schemas.openxmlformats.org/officeDocument/2006/relationships/font" Target="fonts/Exo2-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bd1b2b7d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bd1b2b7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bd1b2b7d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bd1b2b7d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bd1b2b7d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bd1b2b7d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bd1b2b7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bd1b2b7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bd1b2b7d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bd1b2b7d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bd1b2b7d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bd1b2b7d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bd1b2b7d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d1b2b7d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bd1b2b7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bd1b2b7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1" name="Google Shape;131;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31.png"/><Relationship Id="rId7"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33.png"/><Relationship Id="rId10"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7"/>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Introducción a los Sistemas Inteligentes</a:t>
            </a:r>
            <a:endParaRPr>
              <a:solidFill>
                <a:schemeClr val="lt2"/>
              </a:solidFill>
            </a:endParaRPr>
          </a:p>
        </p:txBody>
      </p:sp>
      <p:sp>
        <p:nvSpPr>
          <p:cNvPr id="137" name="Google Shape;137;p27"/>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Solucionador CNF-SAT y SMT en Prolog</a:t>
            </a:r>
            <a:r>
              <a:rPr lang="en"/>
              <a:t>.  </a:t>
            </a:r>
            <a:endParaRPr>
              <a:solidFill>
                <a:schemeClr val="dk2"/>
              </a:solidFill>
            </a:endParaRPr>
          </a:p>
        </p:txBody>
      </p:sp>
      <p:cxnSp>
        <p:nvCxnSpPr>
          <p:cNvPr id="138" name="Google Shape;138;p27"/>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Davis, Putnam, Logemann, Loveland (DPLL) algorithm.</a:t>
            </a:r>
            <a:endParaRPr/>
          </a:p>
        </p:txBody>
      </p:sp>
      <p:sp>
        <p:nvSpPr>
          <p:cNvPr id="217" name="Google Shape;217;p36"/>
          <p:cNvSpPr txBox="1"/>
          <p:nvPr>
            <p:ph idx="1" type="body"/>
          </p:nvPr>
        </p:nvSpPr>
        <p:spPr>
          <a:xfrm>
            <a:off x="311700" y="1292350"/>
            <a:ext cx="8520600" cy="111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Es un algoritmo de Backtracking para la decisión de la satisfactibilidad de fórmula booleanas, en especial fórmulas en forma normal conjuntiva </a:t>
            </a:r>
            <a:endParaRPr sz="1900"/>
          </a:p>
        </p:txBody>
      </p:sp>
      <p:pic>
        <p:nvPicPr>
          <p:cNvPr id="218" name="Google Shape;218;p36"/>
          <p:cNvPicPr preferRelativeResize="0"/>
          <p:nvPr/>
        </p:nvPicPr>
        <p:blipFill>
          <a:blip r:embed="rId3">
            <a:alphaModFix/>
          </a:blip>
          <a:stretch>
            <a:fillRect/>
          </a:stretch>
        </p:blipFill>
        <p:spPr>
          <a:xfrm>
            <a:off x="5082200" y="2332450"/>
            <a:ext cx="3551612" cy="2430050"/>
          </a:xfrm>
          <a:prstGeom prst="rect">
            <a:avLst/>
          </a:prstGeom>
          <a:noFill/>
          <a:ln>
            <a:noFill/>
          </a:ln>
        </p:spPr>
      </p:pic>
      <p:pic>
        <p:nvPicPr>
          <p:cNvPr id="219" name="Google Shape;219;p36"/>
          <p:cNvPicPr preferRelativeResize="0"/>
          <p:nvPr/>
        </p:nvPicPr>
        <p:blipFill>
          <a:blip r:embed="rId4">
            <a:alphaModFix/>
          </a:blip>
          <a:stretch>
            <a:fillRect/>
          </a:stretch>
        </p:blipFill>
        <p:spPr>
          <a:xfrm>
            <a:off x="365675" y="3292875"/>
            <a:ext cx="2990850" cy="457200"/>
          </a:xfrm>
          <a:prstGeom prst="rect">
            <a:avLst/>
          </a:prstGeom>
          <a:noFill/>
          <a:ln>
            <a:noFill/>
          </a:ln>
        </p:spPr>
      </p:pic>
      <p:sp>
        <p:nvSpPr>
          <p:cNvPr id="220" name="Google Shape;220;p36"/>
          <p:cNvSpPr txBox="1"/>
          <p:nvPr>
            <p:ph type="title"/>
          </p:nvPr>
        </p:nvSpPr>
        <p:spPr>
          <a:xfrm>
            <a:off x="365675" y="24562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Ejemplo:</a:t>
            </a:r>
            <a:endParaRPr/>
          </a:p>
        </p:txBody>
      </p:sp>
      <p:pic>
        <p:nvPicPr>
          <p:cNvPr id="221" name="Google Shape;221;p36"/>
          <p:cNvPicPr preferRelativeResize="0"/>
          <p:nvPr/>
        </p:nvPicPr>
        <p:blipFill>
          <a:blip r:embed="rId5">
            <a:alphaModFix/>
          </a:blip>
          <a:stretch>
            <a:fillRect/>
          </a:stretch>
        </p:blipFill>
        <p:spPr>
          <a:xfrm>
            <a:off x="5082200" y="2332450"/>
            <a:ext cx="3551600" cy="2430038"/>
          </a:xfrm>
          <a:prstGeom prst="rect">
            <a:avLst/>
          </a:prstGeom>
          <a:noFill/>
          <a:ln>
            <a:noFill/>
          </a:ln>
        </p:spPr>
      </p:pic>
      <p:pic>
        <p:nvPicPr>
          <p:cNvPr id="222" name="Google Shape;222;p36"/>
          <p:cNvPicPr preferRelativeResize="0"/>
          <p:nvPr/>
        </p:nvPicPr>
        <p:blipFill>
          <a:blip r:embed="rId6">
            <a:alphaModFix/>
          </a:blip>
          <a:stretch>
            <a:fillRect/>
          </a:stretch>
        </p:blipFill>
        <p:spPr>
          <a:xfrm>
            <a:off x="5082201" y="2332459"/>
            <a:ext cx="3551600" cy="2430041"/>
          </a:xfrm>
          <a:prstGeom prst="rect">
            <a:avLst/>
          </a:prstGeom>
          <a:noFill/>
          <a:ln>
            <a:noFill/>
          </a:ln>
        </p:spPr>
      </p:pic>
      <p:pic>
        <p:nvPicPr>
          <p:cNvPr id="223" name="Google Shape;223;p36"/>
          <p:cNvPicPr preferRelativeResize="0"/>
          <p:nvPr/>
        </p:nvPicPr>
        <p:blipFill>
          <a:blip r:embed="rId7">
            <a:alphaModFix/>
          </a:blip>
          <a:stretch>
            <a:fillRect/>
          </a:stretch>
        </p:blipFill>
        <p:spPr>
          <a:xfrm>
            <a:off x="5082200" y="2332450"/>
            <a:ext cx="3551600" cy="2430038"/>
          </a:xfrm>
          <a:prstGeom prst="rect">
            <a:avLst/>
          </a:prstGeom>
          <a:noFill/>
          <a:ln>
            <a:noFill/>
          </a:ln>
        </p:spPr>
      </p:pic>
      <p:sp>
        <p:nvSpPr>
          <p:cNvPr id="224" name="Google Shape;224;p36"/>
          <p:cNvSpPr txBox="1"/>
          <p:nvPr>
            <p:ph idx="1" type="body"/>
          </p:nvPr>
        </p:nvSpPr>
        <p:spPr>
          <a:xfrm>
            <a:off x="4244850" y="4301100"/>
            <a:ext cx="654300" cy="4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
                                        </p:tgtEl>
                                      </p:cBhvr>
                                    </p:animEffect>
                                    <p:set>
                                      <p:cBhvr>
                                        <p:cTn dur="1" fill="hold">
                                          <p:stCondLst>
                                            <p:cond delay="1000"/>
                                          </p:stCondLst>
                                        </p:cTn>
                                        <p:tgtEl>
                                          <p:spTgt spid="2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ctrTitle"/>
          </p:nvPr>
        </p:nvSpPr>
        <p:spPr>
          <a:xfrm flipH="1">
            <a:off x="2260329" y="24224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DPLL algoritmo en PROLOG</a:t>
            </a:r>
            <a:endParaRPr/>
          </a:p>
        </p:txBody>
      </p:sp>
      <p:sp>
        <p:nvSpPr>
          <p:cNvPr id="230" name="Google Shape;230;p37"/>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31" name="Google Shape;231;p37"/>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155850" y="-1217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Davis, Putnam, Logemann, Loveland (DPLL) algorithm PROLOG</a:t>
            </a:r>
            <a:endParaRPr/>
          </a:p>
        </p:txBody>
      </p:sp>
      <p:pic>
        <p:nvPicPr>
          <p:cNvPr id="237" name="Google Shape;237;p38"/>
          <p:cNvPicPr preferRelativeResize="0"/>
          <p:nvPr/>
        </p:nvPicPr>
        <p:blipFill>
          <a:blip r:embed="rId3">
            <a:alphaModFix/>
          </a:blip>
          <a:stretch>
            <a:fillRect/>
          </a:stretch>
        </p:blipFill>
        <p:spPr>
          <a:xfrm>
            <a:off x="1340350" y="993574"/>
            <a:ext cx="6463299" cy="4006525"/>
          </a:xfrm>
          <a:prstGeom prst="rect">
            <a:avLst/>
          </a:prstGeom>
          <a:noFill/>
          <a:ln>
            <a:noFill/>
          </a:ln>
        </p:spPr>
      </p:pic>
      <p:sp>
        <p:nvSpPr>
          <p:cNvPr id="238" name="Google Shape;238;p38"/>
          <p:cNvSpPr txBox="1"/>
          <p:nvPr>
            <p:ph idx="1" type="body"/>
          </p:nvPr>
        </p:nvSpPr>
        <p:spPr>
          <a:xfrm>
            <a:off x="7976775" y="4562850"/>
            <a:ext cx="654300" cy="4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155850" y="-1217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Davis, Putnam, Logemann, Loveland (DPLL) algorithm PROLOG</a:t>
            </a:r>
            <a:endParaRPr/>
          </a:p>
        </p:txBody>
      </p:sp>
      <p:pic>
        <p:nvPicPr>
          <p:cNvPr id="244" name="Google Shape;244;p39"/>
          <p:cNvPicPr preferRelativeResize="0"/>
          <p:nvPr/>
        </p:nvPicPr>
        <p:blipFill>
          <a:blip r:embed="rId3">
            <a:alphaModFix/>
          </a:blip>
          <a:stretch>
            <a:fillRect/>
          </a:stretch>
        </p:blipFill>
        <p:spPr>
          <a:xfrm>
            <a:off x="1340350" y="993574"/>
            <a:ext cx="6463299" cy="4006525"/>
          </a:xfrm>
          <a:prstGeom prst="rect">
            <a:avLst/>
          </a:prstGeom>
          <a:noFill/>
          <a:ln>
            <a:noFill/>
          </a:ln>
        </p:spPr>
      </p:pic>
      <p:sp>
        <p:nvSpPr>
          <p:cNvPr id="245" name="Google Shape;245;p39"/>
          <p:cNvSpPr txBox="1"/>
          <p:nvPr>
            <p:ph idx="1" type="body"/>
          </p:nvPr>
        </p:nvSpPr>
        <p:spPr>
          <a:xfrm>
            <a:off x="7976775" y="4562850"/>
            <a:ext cx="654300" cy="4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0"/>
          <p:cNvSpPr/>
          <p:nvPr/>
        </p:nvSpPr>
        <p:spPr>
          <a:xfrm>
            <a:off x="1267050" y="1066325"/>
            <a:ext cx="6648900" cy="373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0"/>
          <p:cNvSpPr txBox="1"/>
          <p:nvPr>
            <p:ph type="title"/>
          </p:nvPr>
        </p:nvSpPr>
        <p:spPr>
          <a:xfrm>
            <a:off x="155850" y="-1217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Davis, Putnam, Logemann, Loveland (DPLL) algorithm PROLOG</a:t>
            </a:r>
            <a:endParaRPr/>
          </a:p>
        </p:txBody>
      </p:sp>
      <p:pic>
        <p:nvPicPr>
          <p:cNvPr id="252" name="Google Shape;252;p40"/>
          <p:cNvPicPr preferRelativeResize="0"/>
          <p:nvPr/>
        </p:nvPicPr>
        <p:blipFill rotWithShape="1">
          <a:blip r:embed="rId3">
            <a:alphaModFix/>
          </a:blip>
          <a:srcRect b="81272" l="18466" r="38053" t="13717"/>
          <a:stretch/>
        </p:blipFill>
        <p:spPr>
          <a:xfrm>
            <a:off x="2288825" y="1347988"/>
            <a:ext cx="4566350" cy="326175"/>
          </a:xfrm>
          <a:prstGeom prst="rect">
            <a:avLst/>
          </a:prstGeom>
          <a:noFill/>
          <a:ln>
            <a:noFill/>
          </a:ln>
        </p:spPr>
      </p:pic>
      <p:sp>
        <p:nvSpPr>
          <p:cNvPr id="253" name="Google Shape;253;p40"/>
          <p:cNvSpPr txBox="1"/>
          <p:nvPr>
            <p:ph idx="1" type="body"/>
          </p:nvPr>
        </p:nvSpPr>
        <p:spPr>
          <a:xfrm>
            <a:off x="7976775" y="4562850"/>
            <a:ext cx="654300" cy="4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a:t>
            </a:r>
            <a:endParaRPr/>
          </a:p>
        </p:txBody>
      </p:sp>
      <p:pic>
        <p:nvPicPr>
          <p:cNvPr id="254" name="Google Shape;254;p40"/>
          <p:cNvPicPr preferRelativeResize="0"/>
          <p:nvPr/>
        </p:nvPicPr>
        <p:blipFill>
          <a:blip r:embed="rId4">
            <a:alphaModFix/>
          </a:blip>
          <a:stretch>
            <a:fillRect/>
          </a:stretch>
        </p:blipFill>
        <p:spPr>
          <a:xfrm>
            <a:off x="2003475" y="1832500"/>
            <a:ext cx="4977189" cy="326175"/>
          </a:xfrm>
          <a:prstGeom prst="rect">
            <a:avLst/>
          </a:prstGeom>
          <a:noFill/>
          <a:ln>
            <a:noFill/>
          </a:ln>
        </p:spPr>
      </p:pic>
      <p:pic>
        <p:nvPicPr>
          <p:cNvPr id="255" name="Google Shape;255;p40"/>
          <p:cNvPicPr preferRelativeResize="0"/>
          <p:nvPr/>
        </p:nvPicPr>
        <p:blipFill rotWithShape="1">
          <a:blip r:embed="rId5">
            <a:alphaModFix/>
          </a:blip>
          <a:srcRect b="16223" l="0" r="0" t="16513"/>
          <a:stretch/>
        </p:blipFill>
        <p:spPr>
          <a:xfrm>
            <a:off x="2771163" y="2385425"/>
            <a:ext cx="3490131" cy="272325"/>
          </a:xfrm>
          <a:prstGeom prst="rect">
            <a:avLst/>
          </a:prstGeom>
          <a:noFill/>
          <a:ln>
            <a:noFill/>
          </a:ln>
        </p:spPr>
      </p:pic>
      <p:pic>
        <p:nvPicPr>
          <p:cNvPr id="256" name="Google Shape;256;p40"/>
          <p:cNvPicPr preferRelativeResize="0"/>
          <p:nvPr/>
        </p:nvPicPr>
        <p:blipFill rotWithShape="1">
          <a:blip r:embed="rId6">
            <a:alphaModFix/>
          </a:blip>
          <a:srcRect b="0" l="0" r="3138" t="0"/>
          <a:stretch/>
        </p:blipFill>
        <p:spPr>
          <a:xfrm>
            <a:off x="5159900" y="2891613"/>
            <a:ext cx="1257775" cy="317443"/>
          </a:xfrm>
          <a:prstGeom prst="rect">
            <a:avLst/>
          </a:prstGeom>
          <a:noFill/>
          <a:ln>
            <a:noFill/>
          </a:ln>
        </p:spPr>
      </p:pic>
      <p:pic>
        <p:nvPicPr>
          <p:cNvPr id="257" name="Google Shape;257;p40"/>
          <p:cNvPicPr preferRelativeResize="0"/>
          <p:nvPr/>
        </p:nvPicPr>
        <p:blipFill>
          <a:blip r:embed="rId7">
            <a:alphaModFix/>
          </a:blip>
          <a:stretch>
            <a:fillRect/>
          </a:stretch>
        </p:blipFill>
        <p:spPr>
          <a:xfrm>
            <a:off x="2132712" y="3487601"/>
            <a:ext cx="1743769" cy="326175"/>
          </a:xfrm>
          <a:prstGeom prst="rect">
            <a:avLst/>
          </a:prstGeom>
          <a:noFill/>
          <a:ln>
            <a:noFill/>
          </a:ln>
        </p:spPr>
      </p:pic>
      <p:pic>
        <p:nvPicPr>
          <p:cNvPr id="258" name="Google Shape;258;p40"/>
          <p:cNvPicPr preferRelativeResize="0"/>
          <p:nvPr/>
        </p:nvPicPr>
        <p:blipFill>
          <a:blip r:embed="rId8">
            <a:alphaModFix/>
          </a:blip>
          <a:stretch>
            <a:fillRect/>
          </a:stretch>
        </p:blipFill>
        <p:spPr>
          <a:xfrm>
            <a:off x="5159900" y="3514537"/>
            <a:ext cx="1257767" cy="272300"/>
          </a:xfrm>
          <a:prstGeom prst="rect">
            <a:avLst/>
          </a:prstGeom>
          <a:noFill/>
          <a:ln>
            <a:noFill/>
          </a:ln>
        </p:spPr>
      </p:pic>
      <p:pic>
        <p:nvPicPr>
          <p:cNvPr id="259" name="Google Shape;259;p40"/>
          <p:cNvPicPr preferRelativeResize="0"/>
          <p:nvPr/>
        </p:nvPicPr>
        <p:blipFill>
          <a:blip r:embed="rId9">
            <a:alphaModFix/>
          </a:blip>
          <a:stretch>
            <a:fillRect/>
          </a:stretch>
        </p:blipFill>
        <p:spPr>
          <a:xfrm>
            <a:off x="2463142" y="2887250"/>
            <a:ext cx="1082901" cy="326175"/>
          </a:xfrm>
          <a:prstGeom prst="rect">
            <a:avLst/>
          </a:prstGeom>
          <a:noFill/>
          <a:ln>
            <a:noFill/>
          </a:ln>
        </p:spPr>
      </p:pic>
      <p:pic>
        <p:nvPicPr>
          <p:cNvPr id="260" name="Google Shape;260;p40"/>
          <p:cNvPicPr preferRelativeResize="0"/>
          <p:nvPr/>
        </p:nvPicPr>
        <p:blipFill>
          <a:blip r:embed="rId10">
            <a:alphaModFix/>
          </a:blip>
          <a:stretch>
            <a:fillRect/>
          </a:stretch>
        </p:blipFill>
        <p:spPr>
          <a:xfrm>
            <a:off x="2918706" y="4087950"/>
            <a:ext cx="3199004" cy="461400"/>
          </a:xfrm>
          <a:prstGeom prst="rect">
            <a:avLst/>
          </a:prstGeom>
          <a:noFill/>
          <a:ln>
            <a:noFill/>
          </a:ln>
        </p:spPr>
      </p:pic>
      <p:sp>
        <p:nvSpPr>
          <p:cNvPr id="261" name="Google Shape;261;p40"/>
          <p:cNvSpPr/>
          <p:nvPr/>
        </p:nvSpPr>
        <p:spPr>
          <a:xfrm>
            <a:off x="4234975" y="2960700"/>
            <a:ext cx="514200" cy="1650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p:nvPr/>
        </p:nvSpPr>
        <p:spPr>
          <a:xfrm>
            <a:off x="4261088" y="3583050"/>
            <a:ext cx="514200" cy="1650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SMT Solucionador.</a:t>
            </a:r>
            <a:endParaRPr/>
          </a:p>
        </p:txBody>
      </p:sp>
      <p:sp>
        <p:nvSpPr>
          <p:cNvPr id="268" name="Google Shape;268;p41"/>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269" name="Google Shape;269;p41"/>
          <p:cNvCxnSpPr/>
          <p:nvPr/>
        </p:nvCxnSpPr>
        <p:spPr>
          <a:xfrm>
            <a:off x="7015900" y="-35700"/>
            <a:ext cx="0" cy="2382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SMT Solucionador.</a:t>
            </a:r>
            <a:endParaRPr/>
          </a:p>
        </p:txBody>
      </p:sp>
      <p:sp>
        <p:nvSpPr>
          <p:cNvPr id="275" name="Google Shape;275;p42"/>
          <p:cNvSpPr txBox="1"/>
          <p:nvPr>
            <p:ph idx="1" type="body"/>
          </p:nvPr>
        </p:nvSpPr>
        <p:spPr>
          <a:xfrm>
            <a:off x="3876450" y="1093925"/>
            <a:ext cx="4956000" cy="16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rPr>
              <a:t>Aclaración:</a:t>
            </a:r>
            <a:r>
              <a:rPr lang="en" sz="1500">
                <a:solidFill>
                  <a:srgbClr val="FFFFFF"/>
                </a:solidFill>
              </a:rPr>
              <a:t> </a:t>
            </a:r>
            <a:br>
              <a:rPr lang="en" sz="1500">
                <a:solidFill>
                  <a:srgbClr val="FFFFFF"/>
                </a:solidFill>
              </a:rPr>
            </a:br>
            <a:r>
              <a:rPr lang="en" sz="1500">
                <a:solidFill>
                  <a:srgbClr val="FFFFFF"/>
                </a:solidFill>
              </a:rPr>
              <a:t>Este solucionador solo funciona para una aritmética real, libre de cuantificadores (Para todo o Existe al menos…). Acá interpretaremos sumas y restas, y los predicados incluirán igualdad, desigualdad y desigualdades estrictas y no estrictas.</a:t>
            </a:r>
            <a:endParaRPr sz="1500">
              <a:solidFill>
                <a:srgbClr val="FFFFFF"/>
              </a:solidFill>
            </a:endParaRPr>
          </a:p>
          <a:p>
            <a:pPr indent="0" lvl="0" marL="0" rtl="0" algn="l">
              <a:spcBef>
                <a:spcPts val="1600"/>
              </a:spcBef>
              <a:spcAft>
                <a:spcPts val="1600"/>
              </a:spcAft>
              <a:buNone/>
            </a:pPr>
            <a:r>
              <a:t/>
            </a:r>
            <a:endParaRPr sz="1500">
              <a:solidFill>
                <a:srgbClr val="FFFFFF"/>
              </a:solidFill>
            </a:endParaRPr>
          </a:p>
        </p:txBody>
      </p:sp>
      <p:sp>
        <p:nvSpPr>
          <p:cNvPr id="276" name="Google Shape;276;p42"/>
          <p:cNvSpPr txBox="1"/>
          <p:nvPr>
            <p:ph idx="1" type="body"/>
          </p:nvPr>
        </p:nvSpPr>
        <p:spPr>
          <a:xfrm>
            <a:off x="311700" y="3001700"/>
            <a:ext cx="4229700" cy="16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El SMT nos proporciona una forma de determinar la satisfacción de los problemas que consisten en una fórmula sobre restricciones atómicas (indivisibles), a través de un mapeo (e) que a cada literal le asigna una variable proposicional única X.</a:t>
            </a:r>
            <a:endParaRPr sz="1500">
              <a:solidFill>
                <a:srgbClr val="FFFFFF"/>
              </a:solidFill>
            </a:endParaRPr>
          </a:p>
          <a:p>
            <a:pPr indent="0" lvl="0" marL="0" rtl="0" algn="l">
              <a:spcBef>
                <a:spcPts val="1600"/>
              </a:spcBef>
              <a:spcAft>
                <a:spcPts val="1600"/>
              </a:spcAft>
              <a:buNone/>
            </a:pPr>
            <a:r>
              <a:t/>
            </a:r>
            <a:endParaRPr sz="15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SMT Solucionador.</a:t>
            </a:r>
            <a:endParaRPr/>
          </a:p>
        </p:txBody>
      </p:sp>
      <p:pic>
        <p:nvPicPr>
          <p:cNvPr id="282" name="Google Shape;282;p43"/>
          <p:cNvPicPr preferRelativeResize="0"/>
          <p:nvPr/>
        </p:nvPicPr>
        <p:blipFill>
          <a:blip r:embed="rId3">
            <a:alphaModFix/>
          </a:blip>
          <a:stretch>
            <a:fillRect/>
          </a:stretch>
        </p:blipFill>
        <p:spPr>
          <a:xfrm>
            <a:off x="227675" y="1017725"/>
            <a:ext cx="5082949" cy="3820975"/>
          </a:xfrm>
          <a:prstGeom prst="rect">
            <a:avLst/>
          </a:prstGeom>
          <a:noFill/>
          <a:ln>
            <a:noFill/>
          </a:ln>
        </p:spPr>
      </p:pic>
      <p:sp>
        <p:nvSpPr>
          <p:cNvPr id="283" name="Google Shape;283;p43"/>
          <p:cNvSpPr txBox="1"/>
          <p:nvPr>
            <p:ph idx="1" type="body"/>
          </p:nvPr>
        </p:nvSpPr>
        <p:spPr>
          <a:xfrm>
            <a:off x="5682950" y="1017725"/>
            <a:ext cx="3149400" cy="3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rPr>
              <a:t>Por ejemplo podemos definir el mapeo como: </a:t>
            </a:r>
            <a:br>
              <a:rPr lang="en" sz="1900">
                <a:solidFill>
                  <a:srgbClr val="FFFFFF"/>
                </a:solidFill>
              </a:rPr>
            </a:br>
            <a:r>
              <a:rPr lang="en" sz="1900">
                <a:solidFill>
                  <a:srgbClr val="FFFFFF"/>
                </a:solidFill>
              </a:rPr>
              <a:t>e(a &lt; b) = x,</a:t>
            </a:r>
            <a:br>
              <a:rPr lang="en" sz="1900">
                <a:solidFill>
                  <a:srgbClr val="FFFFFF"/>
                </a:solidFill>
              </a:rPr>
            </a:br>
            <a:r>
              <a:rPr lang="en" sz="1900">
                <a:solidFill>
                  <a:srgbClr val="FFFFFF"/>
                </a:solidFill>
              </a:rPr>
              <a:t>e(a = 0) = y,</a:t>
            </a:r>
            <a:br>
              <a:rPr lang="en" sz="1900">
                <a:solidFill>
                  <a:srgbClr val="FFFFFF"/>
                </a:solidFill>
              </a:rPr>
            </a:br>
            <a:r>
              <a:rPr lang="en" sz="1900">
                <a:solidFill>
                  <a:srgbClr val="FFFFFF"/>
                </a:solidFill>
              </a:rPr>
              <a:t>e(a = 1) = z,</a:t>
            </a:r>
            <a:br>
              <a:rPr lang="en" sz="1900">
                <a:solidFill>
                  <a:srgbClr val="FFFFFF"/>
                </a:solidFill>
              </a:rPr>
            </a:br>
            <a:r>
              <a:rPr lang="en" sz="1900">
                <a:solidFill>
                  <a:srgbClr val="FFFFFF"/>
                </a:solidFill>
              </a:rPr>
              <a:t>e(b = 0) = u,</a:t>
            </a:r>
            <a:br>
              <a:rPr lang="en" sz="1900">
                <a:solidFill>
                  <a:srgbClr val="FFFFFF"/>
                </a:solidFill>
              </a:rPr>
            </a:br>
            <a:r>
              <a:rPr lang="en" sz="1900">
                <a:solidFill>
                  <a:srgbClr val="FFFFFF"/>
                </a:solidFill>
              </a:rPr>
              <a:t>e(b = 1) = v,</a:t>
            </a:r>
            <a:br>
              <a:rPr lang="en" sz="1900">
                <a:solidFill>
                  <a:srgbClr val="FFFFFF"/>
                </a:solidFill>
              </a:rPr>
            </a:br>
            <a:r>
              <a:rPr lang="en" sz="1900">
                <a:solidFill>
                  <a:srgbClr val="FFFFFF"/>
                </a:solidFill>
              </a:rPr>
              <a:t>e(1 ≤ a + b) = w.</a:t>
            </a:r>
            <a:endParaRPr sz="1900">
              <a:solidFill>
                <a:srgbClr val="FFFFFF"/>
              </a:solidFill>
            </a:endParaRPr>
          </a:p>
          <a:p>
            <a:pPr indent="0" lvl="0" marL="0" rtl="0" algn="l">
              <a:spcBef>
                <a:spcPts val="1600"/>
              </a:spcBef>
              <a:spcAft>
                <a:spcPts val="1600"/>
              </a:spcAft>
              <a:buNone/>
            </a:pPr>
            <a:r>
              <a:rPr lang="en" sz="1900">
                <a:solidFill>
                  <a:srgbClr val="FFFFFF"/>
                </a:solidFill>
              </a:rPr>
              <a:t>Esto nos permite convertir el problema SMT a un CNF-SAT</a:t>
            </a:r>
            <a:endParaRPr sz="1900">
              <a:solidFill>
                <a:srgbClr val="FFFFFF"/>
              </a:solidFill>
            </a:endParaRPr>
          </a:p>
        </p:txBody>
      </p:sp>
      <p:sp>
        <p:nvSpPr>
          <p:cNvPr id="284" name="Google Shape;284;p43"/>
          <p:cNvSpPr txBox="1"/>
          <p:nvPr>
            <p:ph idx="1" type="body"/>
          </p:nvPr>
        </p:nvSpPr>
        <p:spPr>
          <a:xfrm>
            <a:off x="5394425" y="4537750"/>
            <a:ext cx="654300" cy="4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SMT Solucionador</a:t>
            </a:r>
            <a:endParaRPr/>
          </a:p>
        </p:txBody>
      </p:sp>
      <p:pic>
        <p:nvPicPr>
          <p:cNvPr id="290" name="Google Shape;290;p44"/>
          <p:cNvPicPr preferRelativeResize="0"/>
          <p:nvPr/>
        </p:nvPicPr>
        <p:blipFill>
          <a:blip r:embed="rId3">
            <a:alphaModFix/>
          </a:blip>
          <a:stretch>
            <a:fillRect/>
          </a:stretch>
        </p:blipFill>
        <p:spPr>
          <a:xfrm>
            <a:off x="962025" y="1170125"/>
            <a:ext cx="7219950" cy="3448050"/>
          </a:xfrm>
          <a:prstGeom prst="rect">
            <a:avLst/>
          </a:prstGeom>
          <a:noFill/>
          <a:ln>
            <a:noFill/>
          </a:ln>
        </p:spPr>
      </p:pic>
      <p:sp>
        <p:nvSpPr>
          <p:cNvPr id="291" name="Google Shape;291;p44"/>
          <p:cNvSpPr txBox="1"/>
          <p:nvPr>
            <p:ph idx="1" type="body"/>
          </p:nvPr>
        </p:nvSpPr>
        <p:spPr>
          <a:xfrm>
            <a:off x="381600" y="4707850"/>
            <a:ext cx="8380800" cy="3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Formulación para pasar un SMT a un CNF-SAT.</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5"/>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THANKS</a:t>
            </a:r>
            <a:endParaRPr>
              <a:solidFill>
                <a:schemeClr val="dk2"/>
              </a:solidFill>
            </a:endParaRPr>
          </a:p>
        </p:txBody>
      </p:sp>
      <p:cxnSp>
        <p:nvCxnSpPr>
          <p:cNvPr id="297" name="Google Shape;297;p45"/>
          <p:cNvCxnSpPr/>
          <p:nvPr/>
        </p:nvCxnSpPr>
        <p:spPr>
          <a:xfrm rot="10800000">
            <a:off x="8156400" y="630088"/>
            <a:ext cx="1236300" cy="0"/>
          </a:xfrm>
          <a:prstGeom prst="straightConnector1">
            <a:avLst/>
          </a:prstGeom>
          <a:noFill/>
          <a:ln cap="flat" cmpd="sng" w="9525">
            <a:solidFill>
              <a:schemeClr val="dk2"/>
            </a:solidFill>
            <a:prstDash val="solid"/>
            <a:round/>
            <a:headEnd len="med" w="med" type="none"/>
            <a:tailEnd len="med" w="med" type="none"/>
          </a:ln>
        </p:spPr>
      </p:cxnSp>
      <p:grpSp>
        <p:nvGrpSpPr>
          <p:cNvPr id="298" name="Google Shape;298;p45"/>
          <p:cNvGrpSpPr/>
          <p:nvPr/>
        </p:nvGrpSpPr>
        <p:grpSpPr>
          <a:xfrm>
            <a:off x="8090523" y="808178"/>
            <a:ext cx="279476" cy="279476"/>
            <a:chOff x="1379798" y="1723250"/>
            <a:chExt cx="397887" cy="397887"/>
          </a:xfrm>
        </p:grpSpPr>
        <p:sp>
          <p:nvSpPr>
            <p:cNvPr id="299" name="Google Shape;299;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45"/>
          <p:cNvGrpSpPr/>
          <p:nvPr/>
        </p:nvGrpSpPr>
        <p:grpSpPr>
          <a:xfrm>
            <a:off x="7341818" y="808178"/>
            <a:ext cx="279490" cy="279476"/>
            <a:chOff x="266768" y="1721375"/>
            <a:chExt cx="397907" cy="397887"/>
          </a:xfrm>
        </p:grpSpPr>
        <p:sp>
          <p:nvSpPr>
            <p:cNvPr id="304" name="Google Shape;304;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45"/>
          <p:cNvGrpSpPr/>
          <p:nvPr/>
        </p:nvGrpSpPr>
        <p:grpSpPr>
          <a:xfrm>
            <a:off x="7716184" y="808178"/>
            <a:ext cx="279461" cy="279476"/>
            <a:chOff x="864491" y="1723250"/>
            <a:chExt cx="397866" cy="397887"/>
          </a:xfrm>
        </p:grpSpPr>
        <p:sp>
          <p:nvSpPr>
            <p:cNvPr id="307" name="Google Shape;307;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0" name="Google Shape;310;p45"/>
          <p:cNvCxnSpPr/>
          <p:nvPr/>
        </p:nvCxnSpPr>
        <p:spPr>
          <a:xfrm rot="10800000">
            <a:off x="-125" y="4765850"/>
            <a:ext cx="958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8"/>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TABLE OF CONTENTS</a:t>
            </a:r>
            <a:endParaRPr>
              <a:solidFill>
                <a:schemeClr val="dk2"/>
              </a:solidFill>
            </a:endParaRPr>
          </a:p>
        </p:txBody>
      </p:sp>
      <p:sp>
        <p:nvSpPr>
          <p:cNvPr id="144" name="Google Shape;144;p28"/>
          <p:cNvSpPr txBox="1"/>
          <p:nvPr>
            <p:ph idx="2" type="ctrTitle"/>
          </p:nvPr>
        </p:nvSpPr>
        <p:spPr>
          <a:xfrm>
            <a:off x="390296" y="5064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PROBLEMA SAT</a:t>
            </a:r>
            <a:endParaRPr>
              <a:solidFill>
                <a:schemeClr val="dk2"/>
              </a:solidFill>
            </a:endParaRPr>
          </a:p>
        </p:txBody>
      </p:sp>
      <p:sp>
        <p:nvSpPr>
          <p:cNvPr id="145" name="Google Shape;145;p28"/>
          <p:cNvSpPr txBox="1"/>
          <p:nvPr>
            <p:ph idx="9" type="ctrTitle"/>
          </p:nvPr>
        </p:nvSpPr>
        <p:spPr>
          <a:xfrm>
            <a:off x="390296" y="14726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Forma Normal Conjuntiva</a:t>
            </a:r>
            <a:endParaRPr>
              <a:solidFill>
                <a:schemeClr val="dk2"/>
              </a:solidFill>
            </a:endParaRPr>
          </a:p>
        </p:txBody>
      </p:sp>
      <p:sp>
        <p:nvSpPr>
          <p:cNvPr id="146" name="Google Shape;146;p28"/>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47" name="Google Shape;147;p28"/>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sp>
        <p:nvSpPr>
          <p:cNvPr id="148" name="Google Shape;148;p28"/>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49" name="Google Shape;149;p28"/>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8"/>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28"/>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04</a:t>
            </a:r>
            <a:endParaRPr>
              <a:solidFill>
                <a:schemeClr val="dk2"/>
              </a:solidFill>
            </a:endParaRPr>
          </a:p>
        </p:txBody>
      </p:sp>
      <p:sp>
        <p:nvSpPr>
          <p:cNvPr id="152" name="Google Shape;152;p28"/>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05</a:t>
            </a:r>
            <a:endParaRPr>
              <a:solidFill>
                <a:schemeClr val="dk2"/>
              </a:solidFill>
            </a:endParaRPr>
          </a:p>
        </p:txBody>
      </p:sp>
      <p:sp>
        <p:nvSpPr>
          <p:cNvPr id="153" name="Google Shape;153;p28"/>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06</a:t>
            </a:r>
            <a:endParaRPr>
              <a:solidFill>
                <a:schemeClr val="dk2"/>
              </a:solidFill>
            </a:endParaRPr>
          </a:p>
        </p:txBody>
      </p:sp>
      <p:sp>
        <p:nvSpPr>
          <p:cNvPr id="154" name="Google Shape;154;p28"/>
          <p:cNvSpPr txBox="1"/>
          <p:nvPr>
            <p:ph idx="14" type="ctrTitle"/>
          </p:nvPr>
        </p:nvSpPr>
        <p:spPr>
          <a:xfrm>
            <a:off x="390296" y="24461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TEORIA </a:t>
            </a:r>
            <a:r>
              <a:rPr lang="en"/>
              <a:t>SMT</a:t>
            </a:r>
            <a:endParaRPr>
              <a:solidFill>
                <a:schemeClr val="dk2"/>
              </a:solidFill>
            </a:endParaRPr>
          </a:p>
        </p:txBody>
      </p:sp>
      <p:sp>
        <p:nvSpPr>
          <p:cNvPr id="155" name="Google Shape;155;p28"/>
          <p:cNvSpPr txBox="1"/>
          <p:nvPr>
            <p:ph idx="16" type="ctrTitle"/>
          </p:nvPr>
        </p:nvSpPr>
        <p:spPr>
          <a:xfrm>
            <a:off x="6811558" y="20799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DPLL ALGORITMO</a:t>
            </a:r>
            <a:r>
              <a:rPr lang="en">
                <a:solidFill>
                  <a:schemeClr val="dk2"/>
                </a:solidFill>
              </a:rPr>
              <a:t>!</a:t>
            </a:r>
            <a:endParaRPr>
              <a:solidFill>
                <a:schemeClr val="dk2"/>
              </a:solidFill>
            </a:endParaRPr>
          </a:p>
        </p:txBody>
      </p:sp>
      <p:sp>
        <p:nvSpPr>
          <p:cNvPr id="156" name="Google Shape;156;p28"/>
          <p:cNvSpPr txBox="1"/>
          <p:nvPr>
            <p:ph idx="18" type="ctrTitle"/>
          </p:nvPr>
        </p:nvSpPr>
        <p:spPr>
          <a:xfrm>
            <a:off x="6811558" y="31038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DPLL algoritmo en PROLOG</a:t>
            </a:r>
            <a:endParaRPr>
              <a:solidFill>
                <a:schemeClr val="dk2"/>
              </a:solidFill>
            </a:endParaRPr>
          </a:p>
        </p:txBody>
      </p:sp>
      <p:sp>
        <p:nvSpPr>
          <p:cNvPr id="157" name="Google Shape;157;p28"/>
          <p:cNvSpPr txBox="1"/>
          <p:nvPr>
            <p:ph idx="20" type="ctrTitle"/>
          </p:nvPr>
        </p:nvSpPr>
        <p:spPr>
          <a:xfrm>
            <a:off x="6811558" y="41161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SMT Solucionador.</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txBox="1"/>
          <p:nvPr/>
        </p:nvSpPr>
        <p:spPr>
          <a:xfrm>
            <a:off x="642050" y="991075"/>
            <a:ext cx="8277600" cy="372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t/>
            </a:r>
            <a:endParaRPr sz="1900">
              <a:solidFill>
                <a:schemeClr val="dk2"/>
              </a:solidFill>
              <a:latin typeface="Roboto Condensed Light"/>
              <a:ea typeface="Roboto Condensed Light"/>
              <a:cs typeface="Roboto Condensed Light"/>
              <a:sym typeface="Roboto Condensed Light"/>
            </a:endParaRPr>
          </a:p>
          <a:p>
            <a:pPr indent="-247650" lvl="0" marL="241300" rtl="0" algn="l">
              <a:lnSpc>
                <a:spcPct val="115000"/>
              </a:lnSpc>
              <a:spcBef>
                <a:spcPts val="300"/>
              </a:spcBef>
              <a:spcAft>
                <a:spcPts val="0"/>
              </a:spcAft>
              <a:buClr>
                <a:schemeClr val="dk2"/>
              </a:buClr>
              <a:buSzPts val="1900"/>
              <a:buFont typeface="Roboto Condensed Light"/>
              <a:buChar char="■"/>
            </a:pPr>
            <a:r>
              <a:rPr b="1" lang="en" sz="1900">
                <a:solidFill>
                  <a:schemeClr val="dk1"/>
                </a:solidFill>
                <a:latin typeface="Exo 2"/>
                <a:ea typeface="Exo 2"/>
                <a:cs typeface="Exo 2"/>
                <a:sym typeface="Exo 2"/>
              </a:rPr>
              <a:t>[2]. The quest for efficient boolean satisfiability solvers Computer Aided Verification, Lecture Notes in Computer Science, vol. 2404, Springer (2002), pp. 17-36.</a:t>
            </a:r>
            <a:endParaRPr b="1" sz="1900">
              <a:solidFill>
                <a:schemeClr val="dk1"/>
              </a:solidFill>
              <a:latin typeface="Exo 2"/>
              <a:ea typeface="Exo 2"/>
              <a:cs typeface="Exo 2"/>
              <a:sym typeface="Exo 2"/>
            </a:endParaRPr>
          </a:p>
          <a:p>
            <a:pPr indent="-247650" lvl="0" marL="241300" rtl="0" algn="l">
              <a:lnSpc>
                <a:spcPct val="115000"/>
              </a:lnSpc>
              <a:spcBef>
                <a:spcPts val="300"/>
              </a:spcBef>
              <a:spcAft>
                <a:spcPts val="0"/>
              </a:spcAft>
              <a:buClr>
                <a:schemeClr val="dk2"/>
              </a:buClr>
              <a:buSzPts val="1900"/>
              <a:buFont typeface="Roboto Condensed Light"/>
              <a:buChar char="■"/>
            </a:pPr>
            <a:r>
              <a:rPr b="1" lang="en" sz="1900">
                <a:solidFill>
                  <a:schemeClr val="dk1"/>
                </a:solidFill>
                <a:latin typeface="Exo 2"/>
                <a:ea typeface="Exo 2"/>
                <a:cs typeface="Exo 2"/>
                <a:sym typeface="Exo 2"/>
              </a:rPr>
              <a:t>[3]. http://www.dis.uniroma1.it/~liberato/ar/dpll/dpll.html</a:t>
            </a:r>
            <a:endParaRPr b="1" sz="1900">
              <a:solidFill>
                <a:schemeClr val="dk1"/>
              </a:solidFill>
              <a:latin typeface="Exo 2"/>
              <a:ea typeface="Exo 2"/>
              <a:cs typeface="Exo 2"/>
              <a:sym typeface="Exo 2"/>
            </a:endParaRPr>
          </a:p>
          <a:p>
            <a:pPr indent="-247650" lvl="0" marL="241300" rtl="0" algn="l">
              <a:lnSpc>
                <a:spcPct val="115000"/>
              </a:lnSpc>
              <a:spcBef>
                <a:spcPts val="300"/>
              </a:spcBef>
              <a:spcAft>
                <a:spcPts val="0"/>
              </a:spcAft>
              <a:buClr>
                <a:schemeClr val="dk2"/>
              </a:buClr>
              <a:buSzPts val="1900"/>
              <a:buFont typeface="Roboto Condensed Light"/>
              <a:buChar char="■"/>
            </a:pPr>
            <a:r>
              <a:rPr b="1" lang="en" sz="1900">
                <a:solidFill>
                  <a:schemeClr val="dk1"/>
                </a:solidFill>
                <a:latin typeface="Exo 2"/>
                <a:ea typeface="Exo 2"/>
                <a:cs typeface="Exo 2"/>
                <a:sym typeface="Exo 2"/>
              </a:rPr>
              <a:t>[4]. https://i.ytimg.com/vi/iljZWZzFu7k/maxresdefault.jpg</a:t>
            </a:r>
            <a:endParaRPr b="1" sz="1900">
              <a:solidFill>
                <a:schemeClr val="dk1"/>
              </a:solidFill>
              <a:latin typeface="Exo 2"/>
              <a:ea typeface="Exo 2"/>
              <a:cs typeface="Exo 2"/>
              <a:sym typeface="Exo 2"/>
            </a:endParaRPr>
          </a:p>
          <a:p>
            <a:pPr indent="-247650" lvl="0" marL="241300" rtl="0" algn="l">
              <a:lnSpc>
                <a:spcPct val="115000"/>
              </a:lnSpc>
              <a:spcBef>
                <a:spcPts val="300"/>
              </a:spcBef>
              <a:spcAft>
                <a:spcPts val="0"/>
              </a:spcAft>
              <a:buClr>
                <a:schemeClr val="dk2"/>
              </a:buClr>
              <a:buSzPts val="1900"/>
              <a:buFont typeface="Roboto Condensed Light"/>
              <a:buChar char="■"/>
            </a:pPr>
            <a:r>
              <a:rPr b="1" lang="en" sz="1900">
                <a:solidFill>
                  <a:schemeClr val="dk1"/>
                </a:solidFill>
                <a:latin typeface="Exo 2"/>
                <a:ea typeface="Exo 2"/>
                <a:cs typeface="Exo 2"/>
                <a:sym typeface="Exo 2"/>
              </a:rPr>
              <a:t>[5]- J. M. Howe and A. King. A Pearl on SAT and SMT Solving in Prolog. Theoretical Computer Science, 435:43--55, 2012.</a:t>
            </a:r>
            <a:endParaRPr b="1" sz="19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900">
              <a:solidFill>
                <a:schemeClr val="lt2"/>
              </a:solidFill>
              <a:latin typeface="Roboto Condensed Light"/>
              <a:ea typeface="Roboto Condensed Light"/>
              <a:cs typeface="Roboto Condensed Light"/>
              <a:sym typeface="Roboto Condensed Light"/>
            </a:endParaRPr>
          </a:p>
        </p:txBody>
      </p:sp>
      <p:sp>
        <p:nvSpPr>
          <p:cNvPr id="316" name="Google Shape;316;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cxnSp>
        <p:nvCxnSpPr>
          <p:cNvPr id="317" name="Google Shape;317;p46"/>
          <p:cNvCxnSpPr/>
          <p:nvPr/>
        </p:nvCxnSpPr>
        <p:spPr>
          <a:xfrm>
            <a:off x="588400" y="3652200"/>
            <a:ext cx="0" cy="151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ctrTitle"/>
          </p:nvPr>
        </p:nvSpPr>
        <p:spPr>
          <a:xfrm flipH="1">
            <a:off x="1147750" y="3085150"/>
            <a:ext cx="66804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 de Satisfacibilidad Booleana (SAT)</a:t>
            </a:r>
            <a:endParaRPr>
              <a:solidFill>
                <a:schemeClr val="dk2"/>
              </a:solidFill>
            </a:endParaRPr>
          </a:p>
        </p:txBody>
      </p:sp>
      <p:sp>
        <p:nvSpPr>
          <p:cNvPr id="163" name="Google Shape;163;p29"/>
          <p:cNvSpPr txBox="1"/>
          <p:nvPr>
            <p:ph idx="2" type="title"/>
          </p:nvPr>
        </p:nvSpPr>
        <p:spPr>
          <a:xfrm flipH="1">
            <a:off x="1147579" y="22476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cxnSp>
        <p:nvCxnSpPr>
          <p:cNvPr id="164" name="Google Shape;164;p29"/>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type="ctrTitle"/>
          </p:nvPr>
        </p:nvSpPr>
        <p:spPr>
          <a:xfrm>
            <a:off x="356850" y="401600"/>
            <a:ext cx="8430300" cy="7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 SAT</a:t>
            </a:r>
            <a:endParaRPr sz="2800">
              <a:solidFill>
                <a:schemeClr val="dk2"/>
              </a:solidFill>
            </a:endParaRPr>
          </a:p>
        </p:txBody>
      </p:sp>
      <p:sp>
        <p:nvSpPr>
          <p:cNvPr id="170" name="Google Shape;170;p30"/>
          <p:cNvSpPr txBox="1"/>
          <p:nvPr>
            <p:ph idx="1" type="subTitle"/>
          </p:nvPr>
        </p:nvSpPr>
        <p:spPr>
          <a:xfrm>
            <a:off x="4744350" y="1603338"/>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Es un problema NP que consiste en determinar si existe una interpretación que satisfaga una fórmula booleana. En otras palabras, si existe valores de VERDADERO o FALSO en las variables de la fórmula booleana de tal manera que la fórmula se evalúe como VERDADERA. [1].</a:t>
            </a:r>
            <a:endParaRPr sz="1700"/>
          </a:p>
        </p:txBody>
      </p:sp>
      <p:cxnSp>
        <p:nvCxnSpPr>
          <p:cNvPr id="171" name="Google Shape;171;p30"/>
          <p:cNvCxnSpPr/>
          <p:nvPr/>
        </p:nvCxnSpPr>
        <p:spPr>
          <a:xfrm>
            <a:off x="4569600" y="14945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30"/>
          <p:cNvCxnSpPr/>
          <p:nvPr/>
        </p:nvCxnSpPr>
        <p:spPr>
          <a:xfrm>
            <a:off x="0" y="3568175"/>
            <a:ext cx="4574400" cy="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30"/>
          <p:cNvSpPr txBox="1"/>
          <p:nvPr>
            <p:ph idx="1" type="subTitle"/>
          </p:nvPr>
        </p:nvSpPr>
        <p:spPr>
          <a:xfrm>
            <a:off x="174750" y="3700797"/>
            <a:ext cx="4224900" cy="13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Como ejemplo se desea saber qué valores x1, x2, x3 y x4 harán esta expresión verdadera.</a:t>
            </a:r>
            <a:endParaRPr sz="1700"/>
          </a:p>
        </p:txBody>
      </p:sp>
      <p:pic>
        <p:nvPicPr>
          <p:cNvPr id="174" name="Google Shape;174;p30"/>
          <p:cNvPicPr preferRelativeResize="0"/>
          <p:nvPr/>
        </p:nvPicPr>
        <p:blipFill>
          <a:blip r:embed="rId3">
            <a:alphaModFix/>
          </a:blip>
          <a:stretch>
            <a:fillRect/>
          </a:stretch>
        </p:blipFill>
        <p:spPr>
          <a:xfrm>
            <a:off x="1058475" y="4417825"/>
            <a:ext cx="2457450" cy="38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1"/>
          <p:cNvSpPr txBox="1"/>
          <p:nvPr>
            <p:ph type="ctrTitle"/>
          </p:nvPr>
        </p:nvSpPr>
        <p:spPr>
          <a:xfrm flipH="1">
            <a:off x="2270775" y="2635675"/>
            <a:ext cx="5672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Forma Normal Conjuntiva.</a:t>
            </a:r>
            <a:endParaRPr/>
          </a:p>
        </p:txBody>
      </p:sp>
      <p:sp>
        <p:nvSpPr>
          <p:cNvPr id="180" name="Google Shape;180;p31"/>
          <p:cNvSpPr txBox="1"/>
          <p:nvPr>
            <p:ph idx="2" type="title"/>
          </p:nvPr>
        </p:nvSpPr>
        <p:spPr>
          <a:xfrm flipH="1">
            <a:off x="4964179" y="21714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81" name="Google Shape;181;p31"/>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cxnSp>
        <p:nvCxnSpPr>
          <p:cNvPr id="186" name="Google Shape;186;p32"/>
          <p:cNvCxnSpPr/>
          <p:nvPr/>
        </p:nvCxnSpPr>
        <p:spPr>
          <a:xfrm>
            <a:off x="3957600" y="3045275"/>
            <a:ext cx="1368000" cy="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32"/>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Forma Normal Conjuntiva.</a:t>
            </a:r>
            <a:endParaRPr>
              <a:solidFill>
                <a:schemeClr val="dk2"/>
              </a:solidFill>
            </a:endParaRPr>
          </a:p>
        </p:txBody>
      </p:sp>
      <p:sp>
        <p:nvSpPr>
          <p:cNvPr id="188" name="Google Shape;188;p32"/>
          <p:cNvSpPr txBox="1"/>
          <p:nvPr>
            <p:ph idx="1" type="subTitle"/>
          </p:nvPr>
        </p:nvSpPr>
        <p:spPr>
          <a:xfrm>
            <a:off x="501800" y="1339475"/>
            <a:ext cx="3362100" cy="20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Una forma normal conjuntiva es una conjunción de cláusulas, donde una cláusula es una disyunción de literales,</a:t>
            </a:r>
            <a:endParaRPr sz="1900"/>
          </a:p>
          <a:p>
            <a:pPr indent="0" lvl="0" marL="0" rtl="0" algn="ctr">
              <a:spcBef>
                <a:spcPts val="0"/>
              </a:spcBef>
              <a:spcAft>
                <a:spcPts val="0"/>
              </a:spcAft>
              <a:buNone/>
            </a:pPr>
            <a:r>
              <a:rPr lang="en" sz="1900"/>
              <a:t>Las formas normales conjuntivas siguen varias reglas:</a:t>
            </a:r>
            <a:endParaRPr sz="1900">
              <a:solidFill>
                <a:schemeClr val="lt2"/>
              </a:solidFill>
            </a:endParaRPr>
          </a:p>
        </p:txBody>
      </p:sp>
      <p:sp>
        <p:nvSpPr>
          <p:cNvPr id="189" name="Google Shape;189;p32"/>
          <p:cNvSpPr txBox="1"/>
          <p:nvPr>
            <p:ph idx="1" type="subTitle"/>
          </p:nvPr>
        </p:nvSpPr>
        <p:spPr>
          <a:xfrm>
            <a:off x="5007375" y="1723950"/>
            <a:ext cx="3723900" cy="2656200"/>
          </a:xfrm>
          <a:prstGeom prst="rect">
            <a:avLst/>
          </a:prstGeom>
        </p:spPr>
        <p:txBody>
          <a:bodyPr anchorCtr="0" anchor="t" bIns="91425" lIns="91425" spcFirstLastPara="1" rIns="91425" wrap="square" tIns="91425">
            <a:noAutofit/>
          </a:bodyPr>
          <a:lstStyle/>
          <a:p>
            <a:pPr indent="-349250" lvl="0" marL="457200" rtl="0" algn="ctr">
              <a:spcBef>
                <a:spcPts val="0"/>
              </a:spcBef>
              <a:spcAft>
                <a:spcPts val="0"/>
              </a:spcAft>
              <a:buSzPts val="1900"/>
              <a:buChar char="●"/>
            </a:pPr>
            <a:r>
              <a:rPr lang="en" sz="1900"/>
              <a:t>Los únicos conectivos lógicos que pueden aparecer en una fórmula en FNC son la conjunción, disyunción y negación.</a:t>
            </a:r>
            <a:endParaRPr sz="1900"/>
          </a:p>
          <a:p>
            <a:pPr indent="-349250" lvl="0" marL="457200" rtl="0" algn="ctr">
              <a:spcBef>
                <a:spcPts val="0"/>
              </a:spcBef>
              <a:spcAft>
                <a:spcPts val="0"/>
              </a:spcAft>
              <a:buSzPts val="1900"/>
              <a:buChar char="●"/>
            </a:pPr>
            <a:r>
              <a:rPr lang="en" sz="1900"/>
              <a:t>El operador negación sólo puede aplicarse a un literal, y no a una cláusula completa</a:t>
            </a:r>
            <a:endParaRPr sz="1900"/>
          </a:p>
          <a:p>
            <a:pPr indent="0" lvl="0" marL="0" rtl="0" algn="ctr">
              <a:spcBef>
                <a:spcPts val="0"/>
              </a:spcBef>
              <a:spcAft>
                <a:spcPts val="0"/>
              </a:spcAft>
              <a:buNone/>
            </a:pPr>
            <a:r>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ctrTitle"/>
          </p:nvPr>
        </p:nvSpPr>
        <p:spPr>
          <a:xfrm flipH="1">
            <a:off x="2754543" y="14994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Teorías de Satisfacibilidad Módulo (SMT)</a:t>
            </a:r>
            <a:endParaRPr/>
          </a:p>
        </p:txBody>
      </p:sp>
      <p:sp>
        <p:nvSpPr>
          <p:cNvPr id="195" name="Google Shape;195;p33"/>
          <p:cNvSpPr txBox="1"/>
          <p:nvPr>
            <p:ph idx="2" type="title"/>
          </p:nvPr>
        </p:nvSpPr>
        <p:spPr>
          <a:xfrm flipH="1">
            <a:off x="4970943" y="60776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cxnSp>
        <p:nvCxnSpPr>
          <p:cNvPr id="196" name="Google Shape;196;p33"/>
          <p:cNvCxnSpPr/>
          <p:nvPr/>
        </p:nvCxnSpPr>
        <p:spPr>
          <a:xfrm>
            <a:off x="7626825" y="2744700"/>
            <a:ext cx="156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cxnSp>
        <p:nvCxnSpPr>
          <p:cNvPr id="201" name="Google Shape;201;p34"/>
          <p:cNvCxnSpPr/>
          <p:nvPr/>
        </p:nvCxnSpPr>
        <p:spPr>
          <a:xfrm>
            <a:off x="3957600" y="3045275"/>
            <a:ext cx="1368000" cy="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34"/>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Teorías de Satisfacibilidad Módulo (SMT)</a:t>
            </a:r>
            <a:endParaRPr>
              <a:solidFill>
                <a:schemeClr val="dk2"/>
              </a:solidFill>
            </a:endParaRPr>
          </a:p>
        </p:txBody>
      </p:sp>
      <p:sp>
        <p:nvSpPr>
          <p:cNvPr id="203" name="Google Shape;203;p34"/>
          <p:cNvSpPr txBox="1"/>
          <p:nvPr>
            <p:ph idx="1" type="subTitle"/>
          </p:nvPr>
        </p:nvSpPr>
        <p:spPr>
          <a:xfrm>
            <a:off x="1290100" y="1733475"/>
            <a:ext cx="6498300" cy="27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Una SMT se puede construir dado una instancia del problema SAT en el que alguna de las variables binarias se reemplazan por predicados sobre un conjunto adecuado de variables que tienen interpretaciones adicionales, por ejemplo igualdad o desigualdad.</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DPLL algorithm</a:t>
            </a:r>
            <a:endParaRPr/>
          </a:p>
        </p:txBody>
      </p:sp>
      <p:sp>
        <p:nvSpPr>
          <p:cNvPr id="209" name="Google Shape;209;p35"/>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10" name="Google Shape;210;p35"/>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sp>
        <p:nvSpPr>
          <p:cNvPr id="211" name="Google Shape;211;p3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Davis, Putnam, Logemann, Loveland Algoritmo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